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4" r:id="rId4"/>
    <p:sldId id="301" r:id="rId5"/>
    <p:sldId id="287" r:id="rId6"/>
    <p:sldId id="288" r:id="rId7"/>
    <p:sldId id="297" r:id="rId8"/>
    <p:sldId id="289" r:id="rId9"/>
    <p:sldId id="292" r:id="rId10"/>
    <p:sldId id="290" r:id="rId11"/>
    <p:sldId id="296" r:id="rId12"/>
    <p:sldId id="295" r:id="rId13"/>
    <p:sldId id="291" r:id="rId14"/>
    <p:sldId id="305" r:id="rId15"/>
    <p:sldId id="293" r:id="rId16"/>
    <p:sldId id="294" r:id="rId17"/>
    <p:sldId id="298" r:id="rId18"/>
    <p:sldId id="300" r:id="rId19"/>
    <p:sldId id="302" r:id="rId20"/>
    <p:sldId id="286" r:id="rId21"/>
    <p:sldId id="304" r:id="rId22"/>
    <p:sldId id="299" r:id="rId23"/>
    <p:sldId id="303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2"/>
    <a:srgbClr val="EDEDEE"/>
    <a:srgbClr val="19344D"/>
    <a:srgbClr val="3151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208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tiff>
</file>

<file path=ppt/media/image20.tiff>
</file>

<file path=ppt/media/image21.png>
</file>

<file path=ppt/media/image22.tiff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tiff>
</file>

<file path=ppt/media/image31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0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6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8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2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8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4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92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9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55C0A-FEC5-47AD-9DCB-F00CFD1B359B}" type="datetimeFigureOut">
              <a:rPr lang="en-US" smtClean="0"/>
              <a:t>2/25/18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9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cons8.com/" TargetMode="External"/><Relationship Id="rId4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hyperlink" Target="https://www.gitignore.io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cons8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hyperlink" Target="https://icons8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cons8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2jFfaNA" TargetMode="External"/><Relationship Id="rId5" Type="http://schemas.openxmlformats.org/officeDocument/2006/relationships/image" Target="../media/image22.tiff"/><Relationship Id="rId4" Type="http://schemas.openxmlformats.org/officeDocument/2006/relationships/hyperlink" Target="https://icons8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iff"/><Relationship Id="rId4" Type="http://schemas.openxmlformats.org/officeDocument/2006/relationships/hyperlink" Target="https://icons8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cons8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cons8.com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-scm.com/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lab.com/" TargetMode="External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tbucket.org/" TargetMode="External"/><Relationship Id="rId5" Type="http://schemas.openxmlformats.org/officeDocument/2006/relationships/image" Target="../media/image27.png"/><Relationship Id="rId4" Type="http://schemas.openxmlformats.org/officeDocument/2006/relationships/hyperlink" Target="https://github.com/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choosealicense.com/licenses/mpl-2.0/" TargetMode="External"/><Relationship Id="rId13" Type="http://schemas.openxmlformats.org/officeDocument/2006/relationships/hyperlink" Target="https://icons8.com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hoosealicense.com/licenses/apache-2.0/" TargetMode="External"/><Relationship Id="rId12" Type="http://schemas.openxmlformats.org/officeDocument/2006/relationships/hyperlink" Target="https://choosealicense.com/non-software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BSD_licenses" TargetMode="External"/><Relationship Id="rId11" Type="http://schemas.openxmlformats.org/officeDocument/2006/relationships/hyperlink" Target="https://choosealicense.com/no-permission/" TargetMode="External"/><Relationship Id="rId5" Type="http://schemas.openxmlformats.org/officeDocument/2006/relationships/hyperlink" Target="https://choosealicense.com/licenses/mit/" TargetMode="External"/><Relationship Id="rId10" Type="http://schemas.openxmlformats.org/officeDocument/2006/relationships/hyperlink" Target="https://choosealicense.com/licenses/gpl-3.0/" TargetMode="External"/><Relationship Id="rId4" Type="http://schemas.openxmlformats.org/officeDocument/2006/relationships/hyperlink" Target="https://choosealicense.com/licenses/unlicense/" TargetMode="External"/><Relationship Id="rId9" Type="http://schemas.openxmlformats.org/officeDocument/2006/relationships/hyperlink" Target="https://choosealicense.com/licenses/lgpl-3.0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unGell/awesome-for-beginner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ov3YD0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fUdUi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1MRoX7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hyperlink" Target="https://code.visualstudio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hyperlink" Target="https://desktop.github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-scm.com/book/en/v2/Git-on-the-Server-The-Protocol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icons8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2ocHJ2Z" TargetMode="External"/><Relationship Id="rId5" Type="http://schemas.openxmlformats.org/officeDocument/2006/relationships/image" Target="../media/image12.tiff"/><Relationship Id="rId4" Type="http://schemas.openxmlformats.org/officeDocument/2006/relationships/hyperlink" Target="https://icons8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rgbClr val="19344D"/>
            </a:gs>
            <a:gs pos="100000">
              <a:srgbClr val="31516E">
                <a:lumMod val="100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2469" y="2819399"/>
            <a:ext cx="9144000" cy="1559679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Introduction to Git</a:t>
            </a:r>
            <a:b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Python Fundamentals for Engineers and Manufacturers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4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Diffs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80F5FB-1C5F-C64F-8547-E05B148D0E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20" y="1371832"/>
            <a:ext cx="985473" cy="9854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3C5CC1-111A-6449-937D-9A96EE6E1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119" y="2461001"/>
            <a:ext cx="11573343" cy="38475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5338DEE-953C-2F45-91DA-E78F5CBB0BB8}"/>
              </a:ext>
            </a:extLst>
          </p:cNvPr>
          <p:cNvSpPr/>
          <p:nvPr/>
        </p:nvSpPr>
        <p:spPr>
          <a:xfrm>
            <a:off x="1299593" y="1541402"/>
            <a:ext cx="22454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diff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A2BAC7-DEED-8F4A-A192-484D981E131A}"/>
              </a:ext>
            </a:extLst>
          </p:cNvPr>
          <p:cNvSpPr txBox="1"/>
          <p:nvPr/>
        </p:nvSpPr>
        <p:spPr>
          <a:xfrm>
            <a:off x="3891862" y="4751226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Removed lines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E34243-43D0-F842-879D-A5A3A8E9A0E6}"/>
              </a:ext>
            </a:extLst>
          </p:cNvPr>
          <p:cNvSpPr txBox="1"/>
          <p:nvPr/>
        </p:nvSpPr>
        <p:spPr>
          <a:xfrm>
            <a:off x="9901850" y="4751226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Added lines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1A985D-29E3-D844-B2EB-F077C6E6DE61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381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.gitignore File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9AD9D5-001B-4F4B-B17F-9F813352C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90" y="1814585"/>
            <a:ext cx="5203912" cy="15847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B12D430-7CB8-B64F-A47E-B606DF8801C5}"/>
              </a:ext>
            </a:extLst>
          </p:cNvPr>
          <p:cNvSpPr/>
          <p:nvPr/>
        </p:nvSpPr>
        <p:spPr>
          <a:xfrm>
            <a:off x="1978264" y="1187958"/>
            <a:ext cx="22733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gitignore.io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E514B4-D349-464D-B103-66041902F7B8}"/>
              </a:ext>
            </a:extLst>
          </p:cNvPr>
          <p:cNvSpPr txBox="1"/>
          <p:nvPr/>
        </p:nvSpPr>
        <p:spPr>
          <a:xfrm>
            <a:off x="508990" y="4108790"/>
            <a:ext cx="101566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Certain operating systems, code editors, development environments and runtimes create files that you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do not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want to commit (track changes).</a:t>
            </a:r>
          </a:p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Put a </a:t>
            </a:r>
            <a:r>
              <a:rPr lang="en-US" sz="3200" dirty="0">
                <a:latin typeface="Roboto Mono" pitchFamily="2" charset="0"/>
                <a:ea typeface="Roboto Mono" pitchFamily="2" charset="0"/>
              </a:rPr>
              <a:t>.gitignore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 file in your repo root.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F6660-2B39-7443-AA3D-BA8D0D4BD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213" y="1202683"/>
            <a:ext cx="4533273" cy="29412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08E50D-DE4C-6145-A2E5-CB297BB80D4F}"/>
              </a:ext>
            </a:extLst>
          </p:cNvPr>
          <p:cNvSpPr txBox="1"/>
          <p:nvPr/>
        </p:nvSpPr>
        <p:spPr>
          <a:xfrm>
            <a:off x="8523214" y="2876083"/>
            <a:ext cx="3330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 of a Python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 Medium" pitchFamily="2" charset="0"/>
                <a:ea typeface="Roboto Mono Medium" pitchFamily="2" charset="0"/>
              </a:rPr>
              <a:t>.gitignore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file contents.</a:t>
            </a:r>
          </a:p>
        </p:txBody>
      </p:sp>
    </p:spTree>
    <p:extLst>
      <p:ext uri="{BB962C8B-B14F-4D97-AF65-F5344CB8AC3E}">
        <p14:creationId xmlns:p14="http://schemas.microsoft.com/office/powerpoint/2010/main" val="1333978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Adding and Committing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B14FD8-18FB-0A4A-BAAA-F7607DB43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27" y="3296582"/>
            <a:ext cx="1011340" cy="10113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D59340-4AE3-3F4E-B27B-F65956A5E9AB}"/>
              </a:ext>
            </a:extLst>
          </p:cNvPr>
          <p:cNvSpPr/>
          <p:nvPr/>
        </p:nvSpPr>
        <p:spPr>
          <a:xfrm>
            <a:off x="2140067" y="3202087"/>
            <a:ext cx="22454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add --all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commit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EAA1BD-494A-2B41-9CC6-CEB72D95792A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9AA6E3-80E5-E247-9079-2F5A4F6F3C3D}"/>
              </a:ext>
            </a:extLst>
          </p:cNvPr>
          <p:cNvSpPr txBox="1"/>
          <p:nvPr/>
        </p:nvSpPr>
        <p:spPr>
          <a:xfrm>
            <a:off x="5789895" y="2697946"/>
            <a:ext cx="306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Add change to staging area.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078835-819D-5E43-898B-99C1B5627BE3}"/>
              </a:ext>
            </a:extLst>
          </p:cNvPr>
          <p:cNvCxnSpPr>
            <a:cxnSpLocks/>
          </p:cNvCxnSpPr>
          <p:nvPr/>
        </p:nvCxnSpPr>
        <p:spPr>
          <a:xfrm flipH="1">
            <a:off x="4067175" y="2882612"/>
            <a:ext cx="1722720" cy="7464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E6E5664-A694-4046-A8AB-09F4D7DEC7D9}"/>
              </a:ext>
            </a:extLst>
          </p:cNvPr>
          <p:cNvSpPr txBox="1"/>
          <p:nvPr/>
        </p:nvSpPr>
        <p:spPr>
          <a:xfrm>
            <a:off x="5789895" y="4670993"/>
            <a:ext cx="5684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Commits the staged snapshot to the repo history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(you can add a description of the changes made).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3054F9-AAA3-D34D-9EFB-102997FC51B6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3619501" y="4191001"/>
            <a:ext cx="2170394" cy="8031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784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Pushing or Publishing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87195A-6B07-1747-BCA1-F38DBB119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25" y="3279948"/>
            <a:ext cx="825299" cy="825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9B3808-C9B4-F342-87DF-ADD0CBBD4A2D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61F626-058C-E44F-9E53-8678B68C29A5}"/>
              </a:ext>
            </a:extLst>
          </p:cNvPr>
          <p:cNvSpPr/>
          <p:nvPr/>
        </p:nvSpPr>
        <p:spPr>
          <a:xfrm>
            <a:off x="1854316" y="3369431"/>
            <a:ext cx="50036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push origin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&lt;local branch name&gt;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1E2CE6-8FED-0447-8F1B-E6E8605D1D40}"/>
              </a:ext>
            </a:extLst>
          </p:cNvPr>
          <p:cNvSpPr txBox="1"/>
          <p:nvPr/>
        </p:nvSpPr>
        <p:spPr>
          <a:xfrm>
            <a:off x="7323419" y="2659846"/>
            <a:ext cx="4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Pushes commits made on 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your local branch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to the 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remote repo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526C94-3A56-D142-9F82-3DBF4CCBC626}"/>
              </a:ext>
            </a:extLst>
          </p:cNvPr>
          <p:cNvCxnSpPr>
            <a:cxnSpLocks/>
          </p:cNvCxnSpPr>
          <p:nvPr/>
        </p:nvCxnSpPr>
        <p:spPr>
          <a:xfrm flipH="1">
            <a:off x="5600700" y="2844512"/>
            <a:ext cx="1722720" cy="7464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A128155-023D-F946-8E22-1652E660F6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2150" y="4836867"/>
            <a:ext cx="4425950" cy="128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487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Pull Requests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60B5C-D9B7-EF46-8484-B08A487FDBFA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CB2DFD-ECCF-FB40-A8FA-06B63FE261C4}"/>
              </a:ext>
            </a:extLst>
          </p:cNvPr>
          <p:cNvSpPr txBox="1"/>
          <p:nvPr/>
        </p:nvSpPr>
        <p:spPr>
          <a:xfrm>
            <a:off x="419099" y="1352550"/>
            <a:ext cx="11294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Once you push your local branch to your remote repo (e.g. forked GitHub repo), you can create a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pull request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6C3D56-E676-E847-9459-3B833A135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925" y="2566049"/>
            <a:ext cx="7921350" cy="39763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806C083-54C6-E64C-81AB-0B193E1B284D}"/>
              </a:ext>
            </a:extLst>
          </p:cNvPr>
          <p:cNvSpPr/>
          <p:nvPr/>
        </p:nvSpPr>
        <p:spPr>
          <a:xfrm>
            <a:off x="4067175" y="4648200"/>
            <a:ext cx="7753350" cy="4667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3C2175-7F32-BC4B-B232-552AB405EEDF}"/>
              </a:ext>
            </a:extLst>
          </p:cNvPr>
          <p:cNvSpPr txBox="1"/>
          <p:nvPr/>
        </p:nvSpPr>
        <p:spPr>
          <a:xfrm>
            <a:off x="419100" y="3220714"/>
            <a:ext cx="3438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pull request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gives you or the owner of the remote repo the opportunity to review the changes before accepting them 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officially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into the repo.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25DF8F-5BA9-7A4A-98BC-DB5C367B503E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962275" y="4410075"/>
            <a:ext cx="1104900" cy="4714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74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Merging (after accepted Pull Request)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4B9291-795A-6B42-8F05-D7CFF598B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55" y="1371830"/>
            <a:ext cx="985473" cy="9854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A60B5C-D9B7-EF46-8484-B08A487FDBFA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3E26EA-7EEB-444A-8DB1-9507CBF41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3050" y="3002097"/>
            <a:ext cx="5910838" cy="32713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DB82C7-9072-1F47-827B-2C3946FFDB7B}"/>
              </a:ext>
            </a:extLst>
          </p:cNvPr>
          <p:cNvSpPr txBox="1"/>
          <p:nvPr/>
        </p:nvSpPr>
        <p:spPr>
          <a:xfrm>
            <a:off x="5809220" y="6326654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Image source: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http://bit.ly/2jFfaNA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29372C-B1E2-6443-B0FD-47EB09EC524B}"/>
              </a:ext>
            </a:extLst>
          </p:cNvPr>
          <p:cNvSpPr/>
          <p:nvPr/>
        </p:nvSpPr>
        <p:spPr>
          <a:xfrm>
            <a:off x="1385927" y="1264401"/>
            <a:ext cx="649124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pull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&lt;upstream remote branch&gt;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master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checkout master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merge master &lt;upstream repo alias&gt;/master</a:t>
            </a:r>
          </a:p>
        </p:txBody>
      </p:sp>
    </p:spTree>
    <p:extLst>
      <p:ext uri="{BB962C8B-B14F-4D97-AF65-F5344CB8AC3E}">
        <p14:creationId xmlns:p14="http://schemas.microsoft.com/office/powerpoint/2010/main" val="1909331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Issues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A745D8-B99D-3C44-8824-749A11FD9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2" y="1386726"/>
            <a:ext cx="822325" cy="8223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C8EA1D-7437-154D-813A-A89A639CB91C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57ECF-9CD7-7940-86B3-25106B77EA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9590" y="1280636"/>
            <a:ext cx="7714649" cy="52768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C083DF-43A7-4E43-8853-340B26C0D1BE}"/>
              </a:ext>
            </a:extLst>
          </p:cNvPr>
          <p:cNvSpPr txBox="1"/>
          <p:nvPr/>
        </p:nvSpPr>
        <p:spPr>
          <a:xfrm>
            <a:off x="145591" y="2431145"/>
            <a:ext cx="4687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Some repos will have contributing guidelines. If so, this message will appear.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A6932A-2D40-D54D-A306-2AD5DBB1566F}"/>
              </a:ext>
            </a:extLst>
          </p:cNvPr>
          <p:cNvCxnSpPr>
            <a:cxnSpLocks/>
          </p:cNvCxnSpPr>
          <p:nvPr/>
        </p:nvCxnSpPr>
        <p:spPr>
          <a:xfrm flipV="1">
            <a:off x="3759590" y="2571751"/>
            <a:ext cx="1745860" cy="952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F7D9C6A-BACC-0241-AB7B-E7763E87F731}"/>
              </a:ext>
            </a:extLst>
          </p:cNvPr>
          <p:cNvSpPr txBox="1"/>
          <p:nvPr/>
        </p:nvSpPr>
        <p:spPr>
          <a:xfrm>
            <a:off x="2142065" y="5546846"/>
            <a:ext cx="126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Issue label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1A389A0-9367-A944-A142-198FE1E114BB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409950" y="5731512"/>
            <a:ext cx="876300" cy="184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8E4BB4C-62C9-574A-A267-423BB8C8B7C3}"/>
              </a:ext>
            </a:extLst>
          </p:cNvPr>
          <p:cNvSpPr txBox="1"/>
          <p:nvPr/>
        </p:nvSpPr>
        <p:spPr>
          <a:xfrm>
            <a:off x="145591" y="3389412"/>
            <a:ext cx="343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Search for open and closed issues and/or issues by label.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500BA7-6625-0E4E-9840-E124B549EED3}"/>
              </a:ext>
            </a:extLst>
          </p:cNvPr>
          <p:cNvCxnSpPr>
            <a:cxnSpLocks/>
          </p:cNvCxnSpPr>
          <p:nvPr/>
        </p:nvCxnSpPr>
        <p:spPr>
          <a:xfrm flipV="1">
            <a:off x="3167057" y="3354667"/>
            <a:ext cx="1465463" cy="2903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CD6B038-26D8-BC44-9729-2CF87F2C0995}"/>
              </a:ext>
            </a:extLst>
          </p:cNvPr>
          <p:cNvSpPr txBox="1"/>
          <p:nvPr/>
        </p:nvSpPr>
        <p:spPr>
          <a:xfrm>
            <a:off x="1838325" y="4605762"/>
            <a:ext cx="1576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Issue number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689ED3-F9A3-BB4F-804E-887B004AFFD1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3414707" y="4790428"/>
            <a:ext cx="872161" cy="2946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1F2EDF-CD77-5941-897B-F85AB7994B7D}"/>
              </a:ext>
            </a:extLst>
          </p:cNvPr>
          <p:cNvSpPr txBox="1"/>
          <p:nvPr/>
        </p:nvSpPr>
        <p:spPr>
          <a:xfrm>
            <a:off x="7675466" y="2791738"/>
            <a:ext cx="2135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Create a new issue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F681B41-7086-104C-839F-0ACC9B883981}"/>
              </a:ext>
            </a:extLst>
          </p:cNvPr>
          <p:cNvCxnSpPr>
            <a:cxnSpLocks/>
          </p:cNvCxnSpPr>
          <p:nvPr/>
        </p:nvCxnSpPr>
        <p:spPr>
          <a:xfrm>
            <a:off x="9773689" y="3013742"/>
            <a:ext cx="872161" cy="2946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936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Common Workflow for Repos You Own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4EC450-3EFB-A947-B733-940228E996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4" y="1381966"/>
            <a:ext cx="822325" cy="822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CF6A28-190A-3C47-B92F-B7F384766B3F}"/>
              </a:ext>
            </a:extLst>
          </p:cNvPr>
          <p:cNvSpPr txBox="1"/>
          <p:nvPr/>
        </p:nvSpPr>
        <p:spPr>
          <a:xfrm>
            <a:off x="9021683" y="6333409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FB659C-FE06-4C49-A770-3F61385DA291}"/>
              </a:ext>
            </a:extLst>
          </p:cNvPr>
          <p:cNvSpPr txBox="1"/>
          <p:nvPr/>
        </p:nvSpPr>
        <p:spPr>
          <a:xfrm>
            <a:off x="1485900" y="1172208"/>
            <a:ext cx="1022758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Clone your GitHub repo to your local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Create a new branch for your work.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Checkout the new branch that you created.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Make code changes.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Add and commit changes.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Push changes to your repo.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Create a pull request on GitHub.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Accept pull request to merge your changes.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Change back to your master branch and merge changes back into the master branch on your computer.</a:t>
            </a:r>
          </a:p>
        </p:txBody>
      </p:sp>
    </p:spTree>
    <p:extLst>
      <p:ext uri="{BB962C8B-B14F-4D97-AF65-F5344CB8AC3E}">
        <p14:creationId xmlns:p14="http://schemas.microsoft.com/office/powerpoint/2010/main" val="801542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Common Workflow for 3</a:t>
            </a:r>
            <a:r>
              <a:rPr lang="en-US" sz="2400" baseline="30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rd</a:t>
            </a: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 Party Repos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EA6FB9-5D7B-AA4C-879A-EC509F20F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3" y="1381965"/>
            <a:ext cx="822325" cy="8223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A78DA7-A363-EB4C-B52A-2B16CC7A1C70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57CEBA-E9E4-CE47-8261-278495E94129}"/>
              </a:ext>
            </a:extLst>
          </p:cNvPr>
          <p:cNvSpPr txBox="1"/>
          <p:nvPr/>
        </p:nvSpPr>
        <p:spPr>
          <a:xfrm>
            <a:off x="1485900" y="1544530"/>
            <a:ext cx="102275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Fork the repo on GitHub.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Clone the forked repo to your local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Create a new branch for your work.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Checkout the new branch that you created.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Make code changes.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Add and commit changes.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Push changes to your repo.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Create a pull request on GitHub (the repo owner will review it and merge it in or reject it).</a:t>
            </a:r>
          </a:p>
        </p:txBody>
      </p:sp>
    </p:spTree>
    <p:extLst>
      <p:ext uri="{BB962C8B-B14F-4D97-AF65-F5344CB8AC3E}">
        <p14:creationId xmlns:p14="http://schemas.microsoft.com/office/powerpoint/2010/main" val="1294579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Bottom Line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6F43EF-6286-BA41-AC76-1436B01C5885}"/>
              </a:ext>
            </a:extLst>
          </p:cNvPr>
          <p:cNvSpPr txBox="1"/>
          <p:nvPr/>
        </p:nvSpPr>
        <p:spPr>
          <a:xfrm>
            <a:off x="497522" y="3219947"/>
            <a:ext cx="111969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If you use Git, you are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practically guaranteed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to be safe. You really have to go out of your way to lose data, lose changes or screw up your codebase.</a:t>
            </a:r>
          </a:p>
        </p:txBody>
      </p:sp>
    </p:spTree>
    <p:extLst>
      <p:ext uri="{BB962C8B-B14F-4D97-AF65-F5344CB8AC3E}">
        <p14:creationId xmlns:p14="http://schemas.microsoft.com/office/powerpoint/2010/main" val="189779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What is Git?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537ABB-08A8-934B-AEFD-9C73AD031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43" y="1414021"/>
            <a:ext cx="11183014" cy="40158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54631-313C-794E-B826-614E6E41642C}"/>
              </a:ext>
            </a:extLst>
          </p:cNvPr>
          <p:cNvSpPr txBox="1"/>
          <p:nvPr/>
        </p:nvSpPr>
        <p:spPr>
          <a:xfrm>
            <a:off x="3547866" y="5785318"/>
            <a:ext cx="5096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From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https://git-</a:t>
            </a:r>
            <a:r>
              <a:rPr lang="en-US" sz="3200" dirty="0" err="1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scm.com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/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029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Popular Git Providers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1026" name="Picture 2" descr="GitHub logo 2013 padded.svg">
            <a:extLst>
              <a:ext uri="{FF2B5EF4-FFF2-40B4-BE49-F238E27FC236}">
                <a16:creationId xmlns:a16="http://schemas.microsoft.com/office/drawing/2014/main" id="{2AF593A5-CE99-414B-8141-3F79D40C6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293" y="1357444"/>
            <a:ext cx="3977143" cy="116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461A679-63F6-7840-BD49-9845A82FD965}"/>
              </a:ext>
            </a:extLst>
          </p:cNvPr>
          <p:cNvSpPr/>
          <p:nvPr/>
        </p:nvSpPr>
        <p:spPr>
          <a:xfrm>
            <a:off x="3078185" y="2757612"/>
            <a:ext cx="22653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github.com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028" name="Picture 4" descr="BitBucket SVG Logo.svg">
            <a:extLst>
              <a:ext uri="{FF2B5EF4-FFF2-40B4-BE49-F238E27FC236}">
                <a16:creationId xmlns:a16="http://schemas.microsoft.com/office/drawing/2014/main" id="{6C90EBFD-28BA-EE41-8840-89E45E34D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436" y="3050000"/>
            <a:ext cx="5618050" cy="142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B085253-A883-9E44-9EFC-64C9EA443329}"/>
              </a:ext>
            </a:extLst>
          </p:cNvPr>
          <p:cNvSpPr/>
          <p:nvPr/>
        </p:nvSpPr>
        <p:spPr>
          <a:xfrm>
            <a:off x="7918344" y="4699282"/>
            <a:ext cx="26260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bitbucket.org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030" name="Picture 6" descr="GitLab logo.png">
            <a:extLst>
              <a:ext uri="{FF2B5EF4-FFF2-40B4-BE49-F238E27FC236}">
                <a16:creationId xmlns:a16="http://schemas.microsoft.com/office/drawing/2014/main" id="{75EBFC48-20BE-5047-984F-24487C3BD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95" y="4016450"/>
            <a:ext cx="5486944" cy="195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F537A8-A902-1A49-87AD-F80D4C9F088B}"/>
              </a:ext>
            </a:extLst>
          </p:cNvPr>
          <p:cNvSpPr/>
          <p:nvPr/>
        </p:nvSpPr>
        <p:spPr>
          <a:xfrm>
            <a:off x="1533013" y="6045448"/>
            <a:ext cx="21371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8"/>
              </a:rPr>
              <a:t>gitlab.com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891772-889B-EA44-890C-56DD8F69A7F1}"/>
              </a:ext>
            </a:extLst>
          </p:cNvPr>
          <p:cNvSpPr txBox="1"/>
          <p:nvPr/>
        </p:nvSpPr>
        <p:spPr>
          <a:xfrm>
            <a:off x="4735704" y="6097151"/>
            <a:ext cx="7245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Good choice if you want to host you own Git server.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294D8E-B6AE-3B47-A7C9-F7159D2A0EB8}"/>
              </a:ext>
            </a:extLst>
          </p:cNvPr>
          <p:cNvCxnSpPr>
            <a:cxnSpLocks/>
          </p:cNvCxnSpPr>
          <p:nvPr/>
        </p:nvCxnSpPr>
        <p:spPr>
          <a:xfrm flipH="1" flipV="1">
            <a:off x="4735705" y="5506882"/>
            <a:ext cx="666805" cy="675804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03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316578-0883-D945-9957-86E2B8B5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2" y="1381964"/>
            <a:ext cx="822325" cy="8223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Open-Source Licenses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6BBE7BD-FC00-8149-A415-C0E6A4097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779204"/>
              </p:ext>
            </p:extLst>
          </p:nvPr>
        </p:nvGraphicFramePr>
        <p:xfrm>
          <a:off x="1924423" y="2518614"/>
          <a:ext cx="3531241" cy="37084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3531241">
                  <a:extLst>
                    <a:ext uri="{9D8B030D-6E8A-4147-A177-3AD203B41FA5}">
                      <a16:colId xmlns:a16="http://schemas.microsoft.com/office/drawing/2014/main" val="3439769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4"/>
                        </a:rPr>
                        <a:t>Public Domain (Unlicense)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577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5"/>
                        </a:rPr>
                        <a:t>MIT License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820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6"/>
                        </a:rPr>
                        <a:t>BSD Licenses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784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7"/>
                        </a:rPr>
                        <a:t>Apache 2.0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8731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8"/>
                        </a:rPr>
                        <a:t>Mozilla Public License 2.0 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941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GNU LGPLv2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082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GNU GPLv2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667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9"/>
                        </a:rPr>
                        <a:t>GNU LGPLv3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213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10"/>
                        </a:rPr>
                        <a:t>GNU GPLv3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446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  <a:hlinkClick r:id="rId11"/>
                        </a:rPr>
                        <a:t>No license or proprietary license</a:t>
                      </a:r>
                      <a:endParaRPr lang="en-US" b="0" i="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12681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063C7FF-819E-6044-A769-D3F971940C4C}"/>
              </a:ext>
            </a:extLst>
          </p:cNvPr>
          <p:cNvSpPr txBox="1"/>
          <p:nvPr/>
        </p:nvSpPr>
        <p:spPr>
          <a:xfrm>
            <a:off x="6160891" y="2518614"/>
            <a:ext cx="5810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There are other “open-source”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12"/>
              </a:rPr>
              <a:t>licenses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for non-software projects too.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DD10C0-C208-5145-A00A-D1E29D33817E}"/>
              </a:ext>
            </a:extLst>
          </p:cNvPr>
          <p:cNvCxnSpPr>
            <a:cxnSpLocks/>
          </p:cNvCxnSpPr>
          <p:nvPr/>
        </p:nvCxnSpPr>
        <p:spPr>
          <a:xfrm>
            <a:off x="1636699" y="2518614"/>
            <a:ext cx="0" cy="3708400"/>
          </a:xfrm>
          <a:prstGeom prst="straightConnector1">
            <a:avLst/>
          </a:prstGeom>
          <a:ln w="57150"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3C399B2-3A0A-4B4E-9A4E-3C9CAC981910}"/>
              </a:ext>
            </a:extLst>
          </p:cNvPr>
          <p:cNvSpPr txBox="1"/>
          <p:nvPr/>
        </p:nvSpPr>
        <p:spPr>
          <a:xfrm>
            <a:off x="53661" y="2518614"/>
            <a:ext cx="1508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</a:rPr>
              <a:t>Most permissive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CEAB6-0CCD-F54B-B0BC-E53E3818A11F}"/>
              </a:ext>
            </a:extLst>
          </p:cNvPr>
          <p:cNvSpPr txBox="1"/>
          <p:nvPr/>
        </p:nvSpPr>
        <p:spPr>
          <a:xfrm>
            <a:off x="36698" y="5919237"/>
            <a:ext cx="1552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</a:rPr>
              <a:t>Least permissive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96EF57-659A-3747-8D9D-6109F75D9E4C}"/>
              </a:ext>
            </a:extLst>
          </p:cNvPr>
          <p:cNvSpPr txBox="1"/>
          <p:nvPr/>
        </p:nvSpPr>
        <p:spPr>
          <a:xfrm>
            <a:off x="6160891" y="4449014"/>
            <a:ext cx="53133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If the license has been altered or it is not a standard open-source license or you do not understand the license, </a:t>
            </a:r>
            <a:r>
              <a:rPr lang="en-US" sz="2400" dirty="0">
                <a:solidFill>
                  <a:srgbClr val="FF0000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contact a lawyer before using the code</a:t>
            </a:r>
            <a:r>
              <a:rPr lang="en-US" sz="2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71A71E-B21A-1C4F-B9AA-73DFB8E2322F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13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806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Open Source Communities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4B534A-B188-0C48-B3E5-D73A7FC4252F}"/>
              </a:ext>
            </a:extLst>
          </p:cNvPr>
          <p:cNvSpPr txBox="1"/>
          <p:nvPr/>
        </p:nvSpPr>
        <p:spPr>
          <a:xfrm>
            <a:off x="516531" y="1202683"/>
            <a:ext cx="1119695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solidFill>
                  <a:srgbClr val="FF0000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Warning.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Some open-source communities are more inviting than others – particularly with beginners.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Look for repos with a Code of Conduct and/or repos that support                        labels. See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here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for good ”beginner friendly” repos.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Always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check for contributing guidelines in the repo (there should be a </a:t>
            </a:r>
            <a:r>
              <a:rPr lang="en-US" sz="3200" dirty="0">
                <a:latin typeface="Roboto Mono Medium" pitchFamily="2" charset="0"/>
                <a:ea typeface="Roboto Mono Medium" pitchFamily="2" charset="0"/>
              </a:rPr>
              <a:t>CONTRIBUTING.md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file in the repo root).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Also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check for the repo guidelines on code convention, issue formats and pull request procedures.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Note.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SME Virtual Network will </a:t>
            </a:r>
            <a:r>
              <a:rPr lang="en-US" sz="3200" b="1" dirty="0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be inviting and supportive of programming beginners.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0BE61-2DBA-8143-87D3-665A52323D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7492" y="2726306"/>
            <a:ext cx="2311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97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SME Virtual Network Code of Conduct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7FD07-8550-CA4C-9742-ABBB15E69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775" y="1202683"/>
            <a:ext cx="8426450" cy="48403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686E8B-E2ED-D04C-9B1E-A5961E6DC5E4}"/>
              </a:ext>
            </a:extLst>
          </p:cNvPr>
          <p:cNvSpPr txBox="1"/>
          <p:nvPr/>
        </p:nvSpPr>
        <p:spPr>
          <a:xfrm>
            <a:off x="2609308" y="6187155"/>
            <a:ext cx="6973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Live document: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http://bit.ly/2ov3YD0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939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Want to learn more about Git?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BA56C7-5E6F-C34C-80F4-B5C845DD82CF}"/>
              </a:ext>
            </a:extLst>
          </p:cNvPr>
          <p:cNvSpPr txBox="1"/>
          <p:nvPr/>
        </p:nvSpPr>
        <p:spPr>
          <a:xfrm>
            <a:off x="2529146" y="1592580"/>
            <a:ext cx="7133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Two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very good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resources are available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C4E438-09EE-254C-806C-2EEB97ED6038}"/>
              </a:ext>
            </a:extLst>
          </p:cNvPr>
          <p:cNvSpPr txBox="1"/>
          <p:nvPr/>
        </p:nvSpPr>
        <p:spPr>
          <a:xfrm>
            <a:off x="3483743" y="2613660"/>
            <a:ext cx="52245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http://bit.ly/1fUdUiy</a:t>
            </a:r>
            <a:endParaRPr lang="en-US" sz="4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algn="ctr"/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For terminal beginners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63BB9-B030-3F41-BCFB-5C2721E9C247}"/>
              </a:ext>
            </a:extLst>
          </p:cNvPr>
          <p:cNvSpPr txBox="1"/>
          <p:nvPr/>
        </p:nvSpPr>
        <p:spPr>
          <a:xfrm>
            <a:off x="5653689" y="4206240"/>
            <a:ext cx="884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and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93ACC4-175F-9549-B17B-B8D35614194E}"/>
              </a:ext>
            </a:extLst>
          </p:cNvPr>
          <p:cNvSpPr txBox="1"/>
          <p:nvPr/>
        </p:nvSpPr>
        <p:spPr>
          <a:xfrm>
            <a:off x="3240086" y="5060156"/>
            <a:ext cx="57118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http://bit.ly/1MRoX7u</a:t>
            </a:r>
            <a:endParaRPr lang="en-US" sz="4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algn="ctr"/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For advanced users</a:t>
            </a:r>
          </a:p>
        </p:txBody>
      </p:sp>
    </p:spTree>
    <p:extLst>
      <p:ext uri="{BB962C8B-B14F-4D97-AF65-F5344CB8AC3E}">
        <p14:creationId xmlns:p14="http://schemas.microsoft.com/office/powerpoint/2010/main" val="2419602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Why is version control important?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65CD0F-5AEA-BA4E-9F52-1989E5E023B7}"/>
              </a:ext>
            </a:extLst>
          </p:cNvPr>
          <p:cNvSpPr txBox="1"/>
          <p:nvPr/>
        </p:nvSpPr>
        <p:spPr>
          <a:xfrm>
            <a:off x="516531" y="2034410"/>
            <a:ext cx="1119695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No one is perfect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– you need a way to roll-back changes and explore lines of development.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Developers can ”go back in time” and see every change to a file (e.g. to understand why a change was made).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Provides a back-up for your repo (if you are using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GitHub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, for example).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Supports multiple people working on a repo at the same time.</a:t>
            </a:r>
          </a:p>
        </p:txBody>
      </p:sp>
    </p:spTree>
    <p:extLst>
      <p:ext uri="{BB962C8B-B14F-4D97-AF65-F5344CB8AC3E}">
        <p14:creationId xmlns:p14="http://schemas.microsoft.com/office/powerpoint/2010/main" val="2672714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What makes Git “distributed”?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7078FB-EFA8-1542-B0B8-B2EFAD86F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99" y="3121261"/>
            <a:ext cx="1387232" cy="13872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07DF24-F948-634B-B4DC-CF275BD9E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408" y="4090370"/>
            <a:ext cx="836246" cy="8362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37303C-19D2-A64F-9348-5709AD30EB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741" y="1859823"/>
            <a:ext cx="1092947" cy="10929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2891B0-16C8-8F42-BB9F-94B71B1CF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741" y="3268403"/>
            <a:ext cx="1092947" cy="1092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2A2871-0DE7-7C44-BF66-48440D422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740" y="4676983"/>
            <a:ext cx="1092947" cy="1092947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72B4CE8-2816-1342-9F64-CEC5CBE9DC77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3237931" y="2406297"/>
            <a:ext cx="5409810" cy="140858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3EC171-7B06-1243-B134-41B83DF6D90C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237931" y="3804203"/>
            <a:ext cx="5381846" cy="10674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E4BA4C5-0782-3046-9023-3AC387BF9AF3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3237931" y="3814877"/>
            <a:ext cx="5409809" cy="140858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DEAAB44-1257-E948-ACE7-34F0F3325875}"/>
              </a:ext>
            </a:extLst>
          </p:cNvPr>
          <p:cNvSpPr txBox="1"/>
          <p:nvPr/>
        </p:nvSpPr>
        <p:spPr>
          <a:xfrm>
            <a:off x="1432472" y="2720712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Server (e.g. GitHub)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5C699-0AA6-E84B-BD4D-5A480D93FCEF}"/>
              </a:ext>
            </a:extLst>
          </p:cNvPr>
          <p:cNvSpPr txBox="1"/>
          <p:nvPr/>
        </p:nvSpPr>
        <p:spPr>
          <a:xfrm>
            <a:off x="9726109" y="2122432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Computer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D6CB78-2C39-0143-89F3-52DCF9ED7BEF}"/>
              </a:ext>
            </a:extLst>
          </p:cNvPr>
          <p:cNvSpPr txBox="1"/>
          <p:nvPr/>
        </p:nvSpPr>
        <p:spPr>
          <a:xfrm>
            <a:off x="9726109" y="3555654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Computer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455DB0-AC74-BA4D-913A-1012ED479BDD}"/>
              </a:ext>
            </a:extLst>
          </p:cNvPr>
          <p:cNvSpPr txBox="1"/>
          <p:nvPr/>
        </p:nvSpPr>
        <p:spPr>
          <a:xfrm>
            <a:off x="9726109" y="498887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Computer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A26B5B-2AD1-5847-ABEA-201259F713AC}"/>
              </a:ext>
            </a:extLst>
          </p:cNvPr>
          <p:cNvSpPr txBox="1"/>
          <p:nvPr/>
        </p:nvSpPr>
        <p:spPr>
          <a:xfrm>
            <a:off x="449685" y="1347310"/>
            <a:ext cx="48068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The Server and every Computer contains a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full copy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of the Git repo (including the repo history).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347934-6888-C743-9087-45AEFC7C5366}"/>
              </a:ext>
            </a:extLst>
          </p:cNvPr>
          <p:cNvSpPr txBox="1"/>
          <p:nvPr/>
        </p:nvSpPr>
        <p:spPr>
          <a:xfrm>
            <a:off x="5020173" y="4639353"/>
            <a:ext cx="218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Pull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changes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47BC36E-E45A-AA4A-96C0-4244BA458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529" y="2487255"/>
            <a:ext cx="836246" cy="83624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2FDE268-58CC-9940-B82C-EAC0DBF44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529" y="3901103"/>
            <a:ext cx="836246" cy="83624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D5C2C8F-481A-2348-831F-3E1FBB02FC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529" y="5314951"/>
            <a:ext cx="836246" cy="836246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3EE40A6-5311-E344-AA70-AAEA706C1C81}"/>
              </a:ext>
            </a:extLst>
          </p:cNvPr>
          <p:cNvCxnSpPr>
            <a:cxnSpLocks/>
          </p:cNvCxnSpPr>
          <p:nvPr/>
        </p:nvCxnSpPr>
        <p:spPr>
          <a:xfrm flipV="1">
            <a:off x="3154451" y="2138877"/>
            <a:ext cx="5409810" cy="1408580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DC647E7-9BB3-3541-81A6-0E4D84AA8CCF}"/>
              </a:ext>
            </a:extLst>
          </p:cNvPr>
          <p:cNvSpPr txBox="1"/>
          <p:nvPr/>
        </p:nvSpPr>
        <p:spPr>
          <a:xfrm>
            <a:off x="5857886" y="2097790"/>
            <a:ext cx="218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Push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changes</a:t>
            </a:r>
          </a:p>
        </p:txBody>
      </p:sp>
    </p:spTree>
    <p:extLst>
      <p:ext uri="{BB962C8B-B14F-4D97-AF65-F5344CB8AC3E}">
        <p14:creationId xmlns:p14="http://schemas.microsoft.com/office/powerpoint/2010/main" val="24158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5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Git “user interface options”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73E4D2-6B6C-F243-A0C4-17B5D5B5F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13" y="1894787"/>
            <a:ext cx="2692013" cy="46238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083E8D-5125-4C47-8316-685C1CBEEFA3}"/>
              </a:ext>
            </a:extLst>
          </p:cNvPr>
          <p:cNvSpPr txBox="1"/>
          <p:nvPr/>
        </p:nvSpPr>
        <p:spPr>
          <a:xfrm>
            <a:off x="602113" y="1215054"/>
            <a:ext cx="2709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GitHub Desktop</a:t>
            </a:r>
            <a:endParaRPr lang="en-US" sz="28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83C7E0-38F8-164A-9A95-CF014F8B0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787" y="1894787"/>
            <a:ext cx="2954710" cy="46238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6CA453-ED98-A340-B6D9-9DC9C69EB55B}"/>
              </a:ext>
            </a:extLst>
          </p:cNvPr>
          <p:cNvSpPr txBox="1"/>
          <p:nvPr/>
        </p:nvSpPr>
        <p:spPr>
          <a:xfrm>
            <a:off x="4450699" y="1215054"/>
            <a:ext cx="2436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</a:rPr>
              <a:t>Git in terminal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B6CC0E-DF9B-7946-A600-7DF3689475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2437" y="1894786"/>
            <a:ext cx="3910963" cy="46238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134D73-90A9-6D41-A1C3-415D9CC476E3}"/>
              </a:ext>
            </a:extLst>
          </p:cNvPr>
          <p:cNvSpPr txBox="1"/>
          <p:nvPr/>
        </p:nvSpPr>
        <p:spPr>
          <a:xfrm>
            <a:off x="7552568" y="1216993"/>
            <a:ext cx="4442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</a:rPr>
              <a:t>Integrated into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7"/>
              </a:rPr>
              <a:t>code editor</a:t>
            </a:r>
            <a:endParaRPr lang="en-US" sz="28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720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Remote Repositories (GitHub UI)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http://bit.ly/2opFlZ6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77CD3B-844C-2F4E-88CD-C11B602D8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999" y="2072640"/>
            <a:ext cx="8904276" cy="44697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819025-5E70-4545-9E7E-55DB8001C662}"/>
              </a:ext>
            </a:extLst>
          </p:cNvPr>
          <p:cNvSpPr txBox="1"/>
          <p:nvPr/>
        </p:nvSpPr>
        <p:spPr>
          <a:xfrm>
            <a:off x="4411980" y="1202683"/>
            <a:ext cx="259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Repository (repo) name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7891E4-0476-8048-8177-A1E5F07A1DBA}"/>
              </a:ext>
            </a:extLst>
          </p:cNvPr>
          <p:cNvSpPr txBox="1"/>
          <p:nvPr/>
        </p:nvSpPr>
        <p:spPr>
          <a:xfrm>
            <a:off x="88839" y="1202683"/>
            <a:ext cx="2829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Username or organization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694D6C-1160-C242-B4A5-B8B6D530D1FD}"/>
              </a:ext>
            </a:extLst>
          </p:cNvPr>
          <p:cNvSpPr txBox="1"/>
          <p:nvPr/>
        </p:nvSpPr>
        <p:spPr>
          <a:xfrm>
            <a:off x="523179" y="3465823"/>
            <a:ext cx="212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For filing bugs and providing feedback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848CBB-6A29-6442-A1DB-479BD2170A8C}"/>
              </a:ext>
            </a:extLst>
          </p:cNvPr>
          <p:cNvSpPr txBox="1"/>
          <p:nvPr/>
        </p:nvSpPr>
        <p:spPr>
          <a:xfrm>
            <a:off x="523178" y="4845043"/>
            <a:ext cx="21285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For reviewing your own or other people’s contribution to the repo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7D0826-9CDD-2040-A32A-9FB16339A852}"/>
              </a:ext>
            </a:extLst>
          </p:cNvPr>
          <p:cNvSpPr txBox="1"/>
          <p:nvPr/>
        </p:nvSpPr>
        <p:spPr>
          <a:xfrm>
            <a:off x="7441137" y="1202683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For giving “kudos”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89ABE7-2490-414F-B0AB-4A6E9A933C8F}"/>
              </a:ext>
            </a:extLst>
          </p:cNvPr>
          <p:cNvSpPr txBox="1"/>
          <p:nvPr/>
        </p:nvSpPr>
        <p:spPr>
          <a:xfrm>
            <a:off x="9907639" y="1110350"/>
            <a:ext cx="2154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For creating your own copy of this repo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B4888CE-DD7A-4847-9D2A-46330AAB6004}"/>
              </a:ext>
            </a:extLst>
          </p:cNvPr>
          <p:cNvCxnSpPr/>
          <p:nvPr/>
        </p:nvCxnSpPr>
        <p:spPr>
          <a:xfrm>
            <a:off x="2004060" y="1572015"/>
            <a:ext cx="1455420" cy="6149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B54E581-5F0F-A043-B60C-43B96F02C8EF}"/>
              </a:ext>
            </a:extLst>
          </p:cNvPr>
          <p:cNvCxnSpPr>
            <a:cxnSpLocks/>
          </p:cNvCxnSpPr>
          <p:nvPr/>
        </p:nvCxnSpPr>
        <p:spPr>
          <a:xfrm flipH="1">
            <a:off x="5260985" y="1572015"/>
            <a:ext cx="232263" cy="6149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765F9D5-3A1F-3443-9D96-64470B097779}"/>
              </a:ext>
            </a:extLst>
          </p:cNvPr>
          <p:cNvCxnSpPr>
            <a:cxnSpLocks/>
          </p:cNvCxnSpPr>
          <p:nvPr/>
        </p:nvCxnSpPr>
        <p:spPr>
          <a:xfrm>
            <a:off x="8455197" y="1572015"/>
            <a:ext cx="1695067" cy="6149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759047-BDD0-7741-9BF6-0CF49FD3B336}"/>
              </a:ext>
            </a:extLst>
          </p:cNvPr>
          <p:cNvCxnSpPr>
            <a:cxnSpLocks/>
          </p:cNvCxnSpPr>
          <p:nvPr/>
        </p:nvCxnSpPr>
        <p:spPr>
          <a:xfrm>
            <a:off x="10688641" y="1765177"/>
            <a:ext cx="367979" cy="4751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5801750-8C49-714B-82D2-A537D478C519}"/>
              </a:ext>
            </a:extLst>
          </p:cNvPr>
          <p:cNvCxnSpPr>
            <a:cxnSpLocks/>
          </p:cNvCxnSpPr>
          <p:nvPr/>
        </p:nvCxnSpPr>
        <p:spPr>
          <a:xfrm flipV="1">
            <a:off x="2651759" y="2791916"/>
            <a:ext cx="1554481" cy="997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D74BCE-5421-104C-9ECF-FFEE0416D21D}"/>
              </a:ext>
            </a:extLst>
          </p:cNvPr>
          <p:cNvCxnSpPr>
            <a:cxnSpLocks/>
          </p:cNvCxnSpPr>
          <p:nvPr/>
        </p:nvCxnSpPr>
        <p:spPr>
          <a:xfrm flipV="1">
            <a:off x="2430779" y="2791916"/>
            <a:ext cx="2946337" cy="26009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AD3EE9DD-B37B-184A-BA40-C839968AF8C0}"/>
              </a:ext>
            </a:extLst>
          </p:cNvPr>
          <p:cNvSpPr/>
          <p:nvPr/>
        </p:nvSpPr>
        <p:spPr>
          <a:xfrm>
            <a:off x="4017600" y="4521600"/>
            <a:ext cx="8052000" cy="220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Remote Repository URL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http://bit.ly/2opFlZ6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FAED3A-ED37-5848-B7A3-082CE6A20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493" y="1353527"/>
            <a:ext cx="5461000" cy="28321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2A1BB3F-6595-A74B-B0A9-D15972B24046}"/>
              </a:ext>
            </a:extLst>
          </p:cNvPr>
          <p:cNvSpPr txBox="1"/>
          <p:nvPr/>
        </p:nvSpPr>
        <p:spPr>
          <a:xfrm>
            <a:off x="854320" y="5942328"/>
            <a:ext cx="3060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Mostly used if you just want a copy of the source code.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67BCAAB-B6D0-7B46-94FD-36A5971B6195}"/>
              </a:ext>
            </a:extLst>
          </p:cNvPr>
          <p:cNvCxnSpPr>
            <a:cxnSpLocks/>
          </p:cNvCxnSpPr>
          <p:nvPr/>
        </p:nvCxnSpPr>
        <p:spPr>
          <a:xfrm flipV="1">
            <a:off x="2941917" y="3697523"/>
            <a:ext cx="1218507" cy="224480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32241AF-5028-B44E-AC87-306D84EA9C56}"/>
              </a:ext>
            </a:extLst>
          </p:cNvPr>
          <p:cNvSpPr txBox="1"/>
          <p:nvPr/>
        </p:nvSpPr>
        <p:spPr>
          <a:xfrm>
            <a:off x="6480493" y="2490357"/>
            <a:ext cx="4535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Git over SSH (for repo cloning via terminal)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DA5EEB-AA96-C649-9CB7-14E53F7066B3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5083200" y="2675023"/>
            <a:ext cx="1397293" cy="15934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335E1A-8F75-234E-AC59-7F819808FFC6}"/>
              </a:ext>
            </a:extLst>
          </p:cNvPr>
          <p:cNvSpPr txBox="1"/>
          <p:nvPr/>
        </p:nvSpPr>
        <p:spPr>
          <a:xfrm>
            <a:off x="6480493" y="1885131"/>
            <a:ext cx="480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Git over HTTPS (for repo cloning via terminal)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97CFB70-5CF7-8F4D-B22D-C9CB107686AA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5637601" y="2069797"/>
            <a:ext cx="842892" cy="9751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6E12CD0-3913-1546-9598-96203BC1245B}"/>
              </a:ext>
            </a:extLst>
          </p:cNvPr>
          <p:cNvSpPr txBox="1"/>
          <p:nvPr/>
        </p:nvSpPr>
        <p:spPr>
          <a:xfrm>
            <a:off x="194893" y="5090379"/>
            <a:ext cx="3060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Repo cloning via GitHub Desktop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0DF4B4-BE55-BD4F-8CA8-C60EF9BD7EE3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1725247" y="3686403"/>
            <a:ext cx="765953" cy="140397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681EF37-C725-2447-A87B-A39C7509EE5E}"/>
              </a:ext>
            </a:extLst>
          </p:cNvPr>
          <p:cNvSpPr txBox="1"/>
          <p:nvPr/>
        </p:nvSpPr>
        <p:spPr>
          <a:xfrm>
            <a:off x="5700990" y="4600746"/>
            <a:ext cx="4189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Two types of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Git URLs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E55DEBC-D588-724C-A4F9-BAF00BB2BBE1}"/>
              </a:ext>
            </a:extLst>
          </p:cNvPr>
          <p:cNvSpPr/>
          <p:nvPr/>
        </p:nvSpPr>
        <p:spPr>
          <a:xfrm>
            <a:off x="4455954" y="5329663"/>
            <a:ext cx="72795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Roboto Mono Medium" pitchFamily="2" charset="0"/>
                <a:ea typeface="Roboto Mono Medium" pitchFamily="2" charset="0"/>
              </a:rPr>
              <a:t>git@github.com:smevirtual</a:t>
            </a:r>
            <a:r>
              <a:rPr lang="en-US" sz="1600" dirty="0">
                <a:latin typeface="Roboto Mono Medium" pitchFamily="2" charset="0"/>
                <a:ea typeface="Roboto Mono Medium" pitchFamily="2" charset="0"/>
              </a:rPr>
              <a:t>/</a:t>
            </a:r>
            <a:r>
              <a:rPr lang="en-US" sz="1600" dirty="0" err="1">
                <a:latin typeface="Roboto Mono Medium" pitchFamily="2" charset="0"/>
                <a:ea typeface="Roboto Mono Medium" pitchFamily="2" charset="0"/>
              </a:rPr>
              <a:t>python_fundamentals_workshop.git</a:t>
            </a:r>
            <a:endParaRPr lang="en-US" sz="1600" dirty="0">
              <a:latin typeface="Roboto Mono Medium" pitchFamily="2" charset="0"/>
              <a:ea typeface="Roboto Mono Medium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D63EF63-9103-754A-924E-9D6E4CE9D336}"/>
              </a:ext>
            </a:extLst>
          </p:cNvPr>
          <p:cNvSpPr txBox="1"/>
          <p:nvPr/>
        </p:nvSpPr>
        <p:spPr>
          <a:xfrm>
            <a:off x="7512761" y="5672359"/>
            <a:ext cx="566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or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65C0B1-913F-6449-860C-FEBA74B7690F}"/>
              </a:ext>
            </a:extLst>
          </p:cNvPr>
          <p:cNvSpPr txBox="1"/>
          <p:nvPr/>
        </p:nvSpPr>
        <p:spPr>
          <a:xfrm>
            <a:off x="4160424" y="6252262"/>
            <a:ext cx="7837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 Mono Medium" pitchFamily="2" charset="0"/>
                <a:ea typeface="Roboto Mono Medium" pitchFamily="2" charset="0"/>
              </a:rPr>
              <a:t>https://github.com/</a:t>
            </a:r>
            <a:r>
              <a:rPr lang="en-US" sz="1600" dirty="0" err="1">
                <a:latin typeface="Roboto Mono Medium" pitchFamily="2" charset="0"/>
                <a:ea typeface="Roboto Mono Medium" pitchFamily="2" charset="0"/>
              </a:rPr>
              <a:t>smevirtual</a:t>
            </a:r>
            <a:r>
              <a:rPr lang="en-US" sz="1600" dirty="0">
                <a:latin typeface="Roboto Mono Medium" pitchFamily="2" charset="0"/>
                <a:ea typeface="Roboto Mono Medium" pitchFamily="2" charset="0"/>
              </a:rPr>
              <a:t>/</a:t>
            </a:r>
            <a:r>
              <a:rPr lang="en-US" sz="1600" dirty="0" err="1">
                <a:latin typeface="Roboto Mono Medium" pitchFamily="2" charset="0"/>
                <a:ea typeface="Roboto Mono Medium" pitchFamily="2" charset="0"/>
              </a:rPr>
              <a:t>python_fundamentals_workshop.git</a:t>
            </a:r>
            <a:endParaRPr lang="en-US" sz="1600" dirty="0">
              <a:latin typeface="Roboto Mono Medium" pitchFamily="2" charset="0"/>
              <a:ea typeface="Roboto Mono Medium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8909FC-CA40-E647-9A9B-2CAC52888EBB}"/>
              </a:ext>
            </a:extLst>
          </p:cNvPr>
          <p:cNvSpPr txBox="1"/>
          <p:nvPr/>
        </p:nvSpPr>
        <p:spPr>
          <a:xfrm>
            <a:off x="9555868" y="3860246"/>
            <a:ext cx="2513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Usually, called </a:t>
            </a:r>
            <a:r>
              <a:rPr lang="en-US" dirty="0">
                <a:latin typeface="Roboto Mono Medium" pitchFamily="2" charset="0"/>
                <a:ea typeface="Roboto Mono Medium" pitchFamily="2" charset="0"/>
              </a:rPr>
              <a:t>origin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B758FA6-6E5E-D64F-81A9-C5A6DA78F966}"/>
              </a:ext>
            </a:extLst>
          </p:cNvPr>
          <p:cNvCxnSpPr>
            <a:cxnSpLocks/>
            <a:stCxn id="21" idx="2"/>
          </p:cNvCxnSpPr>
          <p:nvPr/>
        </p:nvCxnSpPr>
        <p:spPr>
          <a:xfrm flipH="1">
            <a:off x="10420350" y="4229578"/>
            <a:ext cx="392384" cy="11682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8C915F-03E6-3549-871B-4848791F9851}"/>
              </a:ext>
            </a:extLst>
          </p:cNvPr>
          <p:cNvCxnSpPr>
            <a:cxnSpLocks/>
            <a:stCxn id="21" idx="2"/>
          </p:cNvCxnSpPr>
          <p:nvPr/>
        </p:nvCxnSpPr>
        <p:spPr>
          <a:xfrm flipH="1">
            <a:off x="10652897" y="4229578"/>
            <a:ext cx="159837" cy="211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20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Cloning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8B95C-7586-4F4C-8555-7A3BD804F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954" y="1678355"/>
            <a:ext cx="1387232" cy="13872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84170D-23C7-B045-A9D4-643553DA9B04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527FC1-536C-FE4B-86C5-68E2D5A692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663" y="2647464"/>
            <a:ext cx="836246" cy="8362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1D4CC8-7884-F448-A1BD-BE0C8CCE471A}"/>
              </a:ext>
            </a:extLst>
          </p:cNvPr>
          <p:cNvSpPr txBox="1"/>
          <p:nvPr/>
        </p:nvSpPr>
        <p:spPr>
          <a:xfrm>
            <a:off x="2379786" y="1978244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Remote Git repo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6AB3D02-1873-9F49-B66D-CB6C4F4669B4}"/>
              </a:ext>
            </a:extLst>
          </p:cNvPr>
          <p:cNvCxnSpPr>
            <a:cxnSpLocks/>
          </p:cNvCxnSpPr>
          <p:nvPr/>
        </p:nvCxnSpPr>
        <p:spPr>
          <a:xfrm>
            <a:off x="2797909" y="2532185"/>
            <a:ext cx="5309291" cy="2290817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E2E6DB-7F2D-E043-ACB6-8AFE2471A880}"/>
              </a:ext>
            </a:extLst>
          </p:cNvPr>
          <p:cNvSpPr txBox="1"/>
          <p:nvPr/>
        </p:nvSpPr>
        <p:spPr>
          <a:xfrm>
            <a:off x="4225163" y="1333727"/>
            <a:ext cx="388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This repo could be your own repo or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someone else’s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(more on that later).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3B178BE-7771-FD4F-B5A3-D95E558157BF}"/>
              </a:ext>
            </a:extLst>
          </p:cNvPr>
          <p:cNvCxnSpPr>
            <a:cxnSpLocks/>
          </p:cNvCxnSpPr>
          <p:nvPr/>
        </p:nvCxnSpPr>
        <p:spPr>
          <a:xfrm flipH="1">
            <a:off x="3873600" y="1654301"/>
            <a:ext cx="351564" cy="3728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9E166C4-D12B-F746-9563-3C928DAF8A86}"/>
              </a:ext>
            </a:extLst>
          </p:cNvPr>
          <p:cNvSpPr txBox="1"/>
          <p:nvPr/>
        </p:nvSpPr>
        <p:spPr>
          <a:xfrm>
            <a:off x="5169563" y="2347576"/>
            <a:ext cx="30744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Clone via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GitHub Desktop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clone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&lt;Git URL&gt;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CE710-B38B-F14C-910D-8296C8751A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000" y="4485577"/>
            <a:ext cx="1092947" cy="109294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C0797D-F6B5-B14D-A0D3-141FBC578DAA}"/>
              </a:ext>
            </a:extLst>
          </p:cNvPr>
          <p:cNvSpPr txBox="1"/>
          <p:nvPr/>
        </p:nvSpPr>
        <p:spPr>
          <a:xfrm>
            <a:off x="9336947" y="4823002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Your local computer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973A85-7A43-2246-9031-56A133B2E441}"/>
              </a:ext>
            </a:extLst>
          </p:cNvPr>
          <p:cNvSpPr txBox="1"/>
          <p:nvPr/>
        </p:nvSpPr>
        <p:spPr>
          <a:xfrm>
            <a:off x="3371029" y="5375129"/>
            <a:ext cx="388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Here you usually make a branch and change the code.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E10C05E-A1CC-8340-A0BB-892A33AC2AEF}"/>
              </a:ext>
            </a:extLst>
          </p:cNvPr>
          <p:cNvCxnSpPr>
            <a:cxnSpLocks/>
          </p:cNvCxnSpPr>
          <p:nvPr/>
        </p:nvCxnSpPr>
        <p:spPr>
          <a:xfrm flipV="1">
            <a:off x="7253066" y="5328039"/>
            <a:ext cx="990934" cy="37025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760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Branching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3D3C03-B476-AC49-93B1-17A3563EEC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56" y="1371831"/>
            <a:ext cx="985473" cy="9854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7DCAB3-7530-D344-8F50-033E4DF204D8}"/>
              </a:ext>
            </a:extLst>
          </p:cNvPr>
          <p:cNvSpPr/>
          <p:nvPr/>
        </p:nvSpPr>
        <p:spPr>
          <a:xfrm>
            <a:off x="1464663" y="1264402"/>
            <a:ext cx="37359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branch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&lt;branch name&gt;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Terminal command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git checkout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Roboto Mono" pitchFamily="2" charset="0"/>
                <a:ea typeface="Roboto Mono" pitchFamily="2" charset="0"/>
              </a:rPr>
              <a:t>&lt;branch name&gt;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3207AE-2B20-094D-80A6-7B06DD75372C}"/>
              </a:ext>
            </a:extLst>
          </p:cNvPr>
          <p:cNvSpPr txBox="1"/>
          <p:nvPr/>
        </p:nvSpPr>
        <p:spPr>
          <a:xfrm>
            <a:off x="72940" y="6326654"/>
            <a:ext cx="3094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All icons from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Icons8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C3AF0D-8171-B94D-9902-A32C083BF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9594" y="2214086"/>
            <a:ext cx="6620256" cy="40026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2BF4A47-ADFF-FA47-BEAF-618579E40B8A}"/>
              </a:ext>
            </a:extLst>
          </p:cNvPr>
          <p:cNvSpPr txBox="1"/>
          <p:nvPr/>
        </p:nvSpPr>
        <p:spPr>
          <a:xfrm>
            <a:off x="8409269" y="1319702"/>
            <a:ext cx="388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Usually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, the </a:t>
            </a:r>
            <a:r>
              <a:rPr lang="en-US" dirty="0">
                <a:latin typeface="Roboto Mono" pitchFamily="2" charset="0"/>
                <a:ea typeface="Roboto Mono" pitchFamily="2" charset="0"/>
              </a:rPr>
              <a:t>master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branch is the main development branch.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76C878-12F5-4E4B-BEAA-BD5CCF6D8B04}"/>
              </a:ext>
            </a:extLst>
          </p:cNvPr>
          <p:cNvCxnSpPr>
            <a:cxnSpLocks/>
          </p:cNvCxnSpPr>
          <p:nvPr/>
        </p:nvCxnSpPr>
        <p:spPr>
          <a:xfrm flipH="1">
            <a:off x="9620250" y="1966033"/>
            <a:ext cx="730038" cy="10057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B89CAA3-A42F-CD4B-8A2B-14AAD204C499}"/>
              </a:ext>
            </a:extLst>
          </p:cNvPr>
          <p:cNvSpPr txBox="1"/>
          <p:nvPr/>
        </p:nvSpPr>
        <p:spPr>
          <a:xfrm>
            <a:off x="6035289" y="6326653"/>
            <a:ext cx="5115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Image source: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http://bit.ly/2ocHJ2Z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98B94A-8891-CA43-ADD9-FC45D5DE3F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142" y="2865604"/>
            <a:ext cx="3145793" cy="305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111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5593</TotalTime>
  <Words>1301</Words>
  <Application>Microsoft Macintosh PowerPoint</Application>
  <PresentationFormat>Widescreen</PresentationFormat>
  <Paragraphs>205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Calibri</vt:lpstr>
      <vt:lpstr>Calibri Light</vt:lpstr>
      <vt:lpstr>Open Sans</vt:lpstr>
      <vt:lpstr>Roboto</vt:lpstr>
      <vt:lpstr>Roboto Medium</vt:lpstr>
      <vt:lpstr>Roboto Mono</vt:lpstr>
      <vt:lpstr>Roboto Mono Medium</vt:lpstr>
      <vt:lpstr>Wingdings</vt:lpstr>
      <vt:lpstr>Office Theme</vt:lpstr>
      <vt:lpstr>Introduction to Git Python Fundamentals for Engineers and Manufacturers</vt:lpstr>
      <vt:lpstr>What is Git?</vt:lpstr>
      <vt:lpstr>Why is version control important?</vt:lpstr>
      <vt:lpstr>What makes Git “distributed”?</vt:lpstr>
      <vt:lpstr>Git “user interface options”</vt:lpstr>
      <vt:lpstr>Remote Repositories (GitHub UI)</vt:lpstr>
      <vt:lpstr>Remote Repository URL</vt:lpstr>
      <vt:lpstr>Cloning</vt:lpstr>
      <vt:lpstr>Branching</vt:lpstr>
      <vt:lpstr>Diffs</vt:lpstr>
      <vt:lpstr>.gitignore File</vt:lpstr>
      <vt:lpstr>Adding and Committing</vt:lpstr>
      <vt:lpstr>Pushing or Publishing</vt:lpstr>
      <vt:lpstr>Pull Requests</vt:lpstr>
      <vt:lpstr>Merging (after accepted Pull Request)</vt:lpstr>
      <vt:lpstr>Issues</vt:lpstr>
      <vt:lpstr>Common Workflow for Repos You Own</vt:lpstr>
      <vt:lpstr>Common Workflow for 3rd Party Repos</vt:lpstr>
      <vt:lpstr>Bottom Line</vt:lpstr>
      <vt:lpstr>Popular Git Providers</vt:lpstr>
      <vt:lpstr>Open-Source Licenses</vt:lpstr>
      <vt:lpstr>Open Source Communities</vt:lpstr>
      <vt:lpstr>SME Virtual Network Code of Conduct</vt:lpstr>
      <vt:lpstr>Want to learn more about Git?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Cook</dc:creator>
  <cp:lastModifiedBy>Microsoft Office User</cp:lastModifiedBy>
  <cp:revision>369</cp:revision>
  <cp:lastPrinted>2018-02-26T04:50:38Z</cp:lastPrinted>
  <dcterms:created xsi:type="dcterms:W3CDTF">2017-02-18T18:35:05Z</dcterms:created>
  <dcterms:modified xsi:type="dcterms:W3CDTF">2018-02-26T04:50:45Z</dcterms:modified>
</cp:coreProperties>
</file>

<file path=docProps/thumbnail.jpeg>
</file>